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63" r:id="rId2"/>
    <p:sldId id="417" r:id="rId3"/>
    <p:sldId id="420" r:id="rId4"/>
    <p:sldId id="423" r:id="rId5"/>
    <p:sldId id="424" r:id="rId6"/>
    <p:sldId id="425" r:id="rId7"/>
    <p:sldId id="426" r:id="rId8"/>
    <p:sldId id="427" r:id="rId9"/>
    <p:sldId id="428" r:id="rId10"/>
    <p:sldId id="429" r:id="rId11"/>
    <p:sldId id="430" r:id="rId12"/>
    <p:sldId id="431" r:id="rId13"/>
    <p:sldId id="432" r:id="rId14"/>
    <p:sldId id="433" r:id="rId15"/>
    <p:sldId id="434" r:id="rId16"/>
    <p:sldId id="435" r:id="rId17"/>
  </p:sldIdLst>
  <p:sldSz cx="9144000" cy="6858000" type="screen4x3"/>
  <p:notesSz cx="6797675" cy="9928225"/>
  <p:defaultTextStyle>
    <a:defPPr>
      <a:defRPr lang="es-E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0000"/>
    <a:srgbClr val="475457"/>
    <a:srgbClr val="C22600"/>
    <a:srgbClr val="DE0000"/>
    <a:srgbClr val="A411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8" autoAdjust="0"/>
    <p:restoredTop sz="94660"/>
  </p:normalViewPr>
  <p:slideViewPr>
    <p:cSldViewPr>
      <p:cViewPr varScale="1">
        <p:scale>
          <a:sx n="40" d="100"/>
          <a:sy n="40" d="100"/>
        </p:scale>
        <p:origin x="-690" y="-102"/>
      </p:cViewPr>
      <p:guideLst>
        <p:guide orient="horz" pos="2160"/>
        <p:guide pos="2880"/>
      </p:guideLst>
    </p:cSldViewPr>
  </p:slideViewPr>
  <p:outlineViewPr>
    <p:cViewPr>
      <p:scale>
        <a:sx n="33" d="100"/>
        <a:sy n="33" d="100"/>
      </p:scale>
      <p:origin x="0" y="156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s-ES"/>
          </a:p>
        </p:txBody>
      </p:sp>
      <p:sp>
        <p:nvSpPr>
          <p:cNvPr id="8704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s-ES"/>
          </a:p>
        </p:txBody>
      </p:sp>
      <p:sp>
        <p:nvSpPr>
          <p:cNvPr id="87044"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s-ES"/>
          </a:p>
        </p:txBody>
      </p:sp>
      <p:sp>
        <p:nvSpPr>
          <p:cNvPr id="87045"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A446FFE-BC5D-4F6E-935D-ED9668CDCA41}" type="slidenum">
              <a:rPr lang="es-ES"/>
              <a:pPr>
                <a:defRPr/>
              </a:pPr>
              <a:t>‹Nº›</a:t>
            </a:fld>
            <a:endParaRPr lang="es-ES"/>
          </a:p>
        </p:txBody>
      </p:sp>
    </p:spTree>
    <p:extLst>
      <p:ext uri="{BB962C8B-B14F-4D97-AF65-F5344CB8AC3E}">
        <p14:creationId xmlns:p14="http://schemas.microsoft.com/office/powerpoint/2010/main" val="2107757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s-ES"/>
          </a:p>
        </p:txBody>
      </p:sp>
      <p:sp>
        <p:nvSpPr>
          <p:cNvPr id="3" name="2 Marcador de fecha"/>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C589CC5E-1C81-4202-91FC-3ABDF79340B1}" type="datetimeFigureOut">
              <a:rPr lang="es-ES"/>
              <a:pPr>
                <a:defRPr/>
              </a:pPr>
              <a:t>11/06/2014</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79450" y="4716463"/>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s-ES"/>
          </a:p>
        </p:txBody>
      </p:sp>
      <p:sp>
        <p:nvSpPr>
          <p:cNvPr id="7" name="6 Marcador de número de diapositiva"/>
          <p:cNvSpPr>
            <a:spLocks noGrp="1"/>
          </p:cNvSpPr>
          <p:nvPr>
            <p:ph type="sldNum" sz="quarter" idx="5"/>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5A4248E7-750C-42A7-B5E5-A9F82029AF2B}" type="slidenum">
              <a:rPr lang="es-ES"/>
              <a:pPr>
                <a:defRPr/>
              </a:pPr>
              <a:t>‹Nº›</a:t>
            </a:fld>
            <a:endParaRPr lang="es-ES"/>
          </a:p>
        </p:txBody>
      </p:sp>
    </p:spTree>
    <p:extLst>
      <p:ext uri="{BB962C8B-B14F-4D97-AF65-F5344CB8AC3E}">
        <p14:creationId xmlns:p14="http://schemas.microsoft.com/office/powerpoint/2010/main" val="2460388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1480C0D-8377-4679-ADA2-6A8E9997D20C}"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9C44694-2DAD-4D55-903A-BAD4D196255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81F767F-B996-4C94-AC09-1B62E3F1CC7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8FEF9F3-42C9-422B-9D2A-44094CA6FDE0}"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5DA569B-FA22-4AE9-8B0B-4180A6D0AB7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46CD9A-066A-40CD-99C6-376DF4C40766}"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A595C90-B229-498C-BA6D-A7C68CFCDFD5}"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F164F08-5ADB-4280-AECC-90675712C1C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31852C4D-EDBF-43CC-8CAF-221F26469D6F}"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BF5163D-F131-4187-A067-6E3C413AE6F5}"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C4A9046-09C0-4E6B-B1B8-120F3112E4A0}"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09122ABB-93A7-41E6-AF2C-B921ECFC2BF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28596" y="714356"/>
            <a:ext cx="8229600" cy="917596"/>
          </a:xfrm>
        </p:spPr>
        <p:txBody>
          <a:bodyPr/>
          <a:lstStyle/>
          <a:p>
            <a:pPr eaLnBrk="1" fontAlgn="auto" hangingPunct="1">
              <a:spcAft>
                <a:spcPts val="0"/>
              </a:spcAft>
              <a:defRPr/>
            </a:pPr>
            <a:r>
              <a:rPr lang="es-ES" sz="4000" u="sng" dirty="0" err="1" smtClean="0">
                <a:solidFill>
                  <a:schemeClr val="tx1">
                    <a:lumMod val="65000"/>
                    <a:lumOff val="35000"/>
                  </a:schemeClr>
                </a:solidFill>
              </a:rPr>
              <a:t>EXPLOTACIÓN Y BENEFICIO</a:t>
            </a:r>
            <a:endParaRPr lang="en-US" sz="4000" u="sng" dirty="0" err="1" smtClean="0">
              <a:solidFill>
                <a:schemeClr val="tx1">
                  <a:lumMod val="65000"/>
                  <a:lumOff val="35000"/>
                </a:schemeClr>
              </a:solidFill>
            </a:endParaRPr>
          </a:p>
        </p:txBody>
      </p:sp>
      <p:sp>
        <p:nvSpPr>
          <p:cNvPr id="3" name="2 Marcador de contenido"/>
          <p:cNvSpPr>
            <a:spLocks noGrp="1"/>
          </p:cNvSpPr>
          <p:nvPr>
            <p:ph idx="1"/>
          </p:nvPr>
        </p:nvSpPr>
        <p:spPr>
          <a:xfrm>
            <a:off x="1000100" y="2214554"/>
            <a:ext cx="7358114" cy="3911609"/>
          </a:xfrm>
        </p:spPr>
        <p:txBody>
          <a:bodyPr rtlCol="0">
            <a:normAutofit/>
          </a:bodyPr>
          <a:lstStyle/>
          <a:p>
            <a:pPr algn="just">
              <a:buFont typeface="Arial" charset="0"/>
              <a:buAutoNum type="arabicPeriod"/>
              <a:defRPr/>
            </a:pPr>
            <a:r>
              <a:rPr lang="es-PE" sz="2000" dirty="0" smtClean="0">
                <a:solidFill>
                  <a:schemeClr val="tx1">
                    <a:lumMod val="65000"/>
                    <a:lumOff val="35000"/>
                  </a:schemeClr>
                </a:solidFill>
              </a:rPr>
              <a:t>Autorización de inicio de actividades de explotación.</a:t>
            </a:r>
          </a:p>
          <a:p>
            <a:pPr algn="just">
              <a:buFont typeface="Arial" charset="0"/>
              <a:buAutoNum type="arabicPeriod" startAt="2"/>
              <a:tabLst>
                <a:tab pos="446088" algn="l"/>
              </a:tabLst>
              <a:defRPr/>
            </a:pPr>
            <a:r>
              <a:rPr lang="es-PE" sz="2000" dirty="0" smtClean="0">
                <a:solidFill>
                  <a:schemeClr val="tx1">
                    <a:lumMod val="65000"/>
                    <a:lumOff val="35000"/>
                  </a:schemeClr>
                </a:solidFill>
              </a:rPr>
              <a:t>Solicitud de Concesión de Beneficio (Primera etapa)</a:t>
            </a:r>
          </a:p>
          <a:p>
            <a:pPr algn="just">
              <a:buFont typeface="Arial" charset="0"/>
              <a:buAutoNum type="arabicPeriod" startAt="2"/>
              <a:tabLst>
                <a:tab pos="446088" algn="l"/>
              </a:tabLst>
              <a:defRPr/>
            </a:pPr>
            <a:r>
              <a:rPr lang="es-PE" sz="2000" dirty="0" smtClean="0">
                <a:solidFill>
                  <a:schemeClr val="tx1">
                    <a:lumMod val="65000"/>
                    <a:lumOff val="35000"/>
                  </a:schemeClr>
                </a:solidFill>
              </a:rPr>
              <a:t>Autorización de Construcción de Planta de Beneficio (Segunda etapa).</a:t>
            </a:r>
          </a:p>
          <a:p>
            <a:pPr marL="363538" indent="-363538" algn="just">
              <a:buFont typeface="Arial" charset="0"/>
              <a:buNone/>
              <a:defRPr/>
            </a:pPr>
            <a:r>
              <a:rPr lang="es-PE" sz="2000" dirty="0" smtClean="0">
                <a:solidFill>
                  <a:schemeClr val="tx1">
                    <a:lumMod val="65000"/>
                    <a:lumOff val="35000"/>
                  </a:schemeClr>
                </a:solidFill>
              </a:rPr>
              <a:t>4. Otorgamiento de Concesión de Beneficio y Autorización de Funcionamiento de la Planta (Tercera etapa).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endParaRPr lang="en-US" smtClean="0"/>
          </a:p>
        </p:txBody>
      </p:sp>
      <p:sp>
        <p:nvSpPr>
          <p:cNvPr id="11267" name="2 Marcador de contenido"/>
          <p:cNvSpPr>
            <a:spLocks noGrp="1"/>
          </p:cNvSpPr>
          <p:nvPr>
            <p:ph idx="1"/>
          </p:nvPr>
        </p:nvSpPr>
        <p:spPr/>
        <p:txBody>
          <a:bodyPr/>
          <a:lstStyle/>
          <a:p>
            <a:endParaRPr lang="en-US" smtClean="0"/>
          </a:p>
        </p:txBody>
      </p:sp>
      <p:pic>
        <p:nvPicPr>
          <p:cNvPr id="11268" name="4 Imagen"/>
          <p:cNvPicPr>
            <a:picLocks noChangeAspect="1" noChangeArrowheads="1"/>
          </p:cNvPicPr>
          <p:nvPr/>
        </p:nvPicPr>
        <p:blipFill>
          <a:blip r:embed="rId2" cstate="print"/>
          <a:srcRect l="3880" t="10118" r="2116" b="376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endParaRPr lang="en-US" smtClean="0"/>
          </a:p>
        </p:txBody>
      </p:sp>
      <p:sp>
        <p:nvSpPr>
          <p:cNvPr id="12291" name="2 Marcador de contenido"/>
          <p:cNvSpPr>
            <a:spLocks noGrp="1"/>
          </p:cNvSpPr>
          <p:nvPr>
            <p:ph idx="1"/>
          </p:nvPr>
        </p:nvSpPr>
        <p:spPr/>
        <p:txBody>
          <a:bodyPr/>
          <a:lstStyle/>
          <a:p>
            <a:endParaRPr lang="en-US" smtClean="0"/>
          </a:p>
        </p:txBody>
      </p:sp>
      <p:pic>
        <p:nvPicPr>
          <p:cNvPr id="12292" name="3 Imagen"/>
          <p:cNvPicPr>
            <a:picLocks noChangeAspect="1" noChangeArrowheads="1"/>
          </p:cNvPicPr>
          <p:nvPr/>
        </p:nvPicPr>
        <p:blipFill>
          <a:blip r:embed="rId2" cstate="print"/>
          <a:srcRect l="4233" t="9647" r="1939" b="376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eaLnBrk="1" fontAlgn="auto" hangingPunct="1">
              <a:spcAft>
                <a:spcPts val="0"/>
              </a:spcAft>
              <a:defRPr/>
            </a:pPr>
            <a:r>
              <a:rPr lang="en-US" sz="4000" u="sng" dirty="0" err="1" smtClean="0">
                <a:solidFill>
                  <a:schemeClr val="tx1">
                    <a:lumMod val="65000"/>
                    <a:lumOff val="35000"/>
                  </a:schemeClr>
                </a:solidFill>
              </a:rPr>
              <a:t>Sugerencias</a:t>
            </a:r>
            <a:endParaRPr lang="en-US" sz="4000" u="sng" dirty="0" smtClean="0">
              <a:solidFill>
                <a:schemeClr val="tx1">
                  <a:lumMod val="65000"/>
                  <a:lumOff val="35000"/>
                </a:schemeClr>
              </a:solidFill>
            </a:endParaRPr>
          </a:p>
        </p:txBody>
      </p:sp>
      <p:sp>
        <p:nvSpPr>
          <p:cNvPr id="3" name="2 Marcador de contenido"/>
          <p:cNvSpPr>
            <a:spLocks noGrp="1"/>
          </p:cNvSpPr>
          <p:nvPr>
            <p:ph idx="1"/>
          </p:nvPr>
        </p:nvSpPr>
        <p:spPr>
          <a:xfrm>
            <a:off x="457200" y="1341438"/>
            <a:ext cx="8229600" cy="4784725"/>
          </a:xfrm>
        </p:spPr>
        <p:txBody>
          <a:bodyPr rtlCol="0">
            <a:normAutofit fontScale="92500" lnSpcReduction="20000"/>
          </a:bodyPr>
          <a:lstStyle/>
          <a:p>
            <a:pPr eaLnBrk="1" fontAlgn="auto" hangingPunct="1">
              <a:spcAft>
                <a:spcPts val="0"/>
              </a:spcAft>
              <a:buFont typeface="Arial" pitchFamily="34" charset="0"/>
              <a:buNone/>
              <a:defRPr/>
            </a:pPr>
            <a:endParaRPr lang="en-US" sz="1800" dirty="0" smtClean="0">
              <a:solidFill>
                <a:schemeClr val="bg2">
                  <a:lumMod val="25000"/>
                </a:schemeClr>
              </a:solidFill>
            </a:endParaRPr>
          </a:p>
          <a:p>
            <a:pPr eaLnBrk="1" fontAlgn="auto" hangingPunct="1">
              <a:spcAft>
                <a:spcPts val="0"/>
              </a:spcAft>
              <a:buFont typeface="Arial" pitchFamily="34" charset="0"/>
              <a:buAutoNum type="arabicPeriod"/>
              <a:defRPr/>
            </a:pPr>
            <a:r>
              <a:rPr lang="es-ES" sz="2200" b="1" u="sng" dirty="0" smtClean="0">
                <a:solidFill>
                  <a:schemeClr val="bg2">
                    <a:lumMod val="25000"/>
                  </a:schemeClr>
                </a:solidFill>
              </a:rPr>
              <a:t>Reformulación de los TUPA</a:t>
            </a:r>
            <a:r>
              <a:rPr lang="es-ES" sz="2200" dirty="0" smtClean="0">
                <a:solidFill>
                  <a:schemeClr val="bg2">
                    <a:lumMod val="25000"/>
                  </a:schemeClr>
                </a:solidFill>
              </a:rPr>
              <a:t>:</a:t>
            </a:r>
          </a:p>
          <a:p>
            <a:pPr eaLnBrk="1" fontAlgn="auto" hangingPunct="1">
              <a:spcAft>
                <a:spcPts val="0"/>
              </a:spcAft>
              <a:buFont typeface="Arial" charset="0"/>
              <a:buNone/>
              <a:defRPr/>
            </a:pPr>
            <a:endParaRPr lang="es-ES" sz="2200" dirty="0" smtClean="0">
              <a:solidFill>
                <a:schemeClr val="bg2">
                  <a:lumMod val="25000"/>
                </a:schemeClr>
              </a:solidFill>
            </a:endParaRPr>
          </a:p>
          <a:p>
            <a:pPr algn="just">
              <a:defRPr/>
            </a:pPr>
            <a:r>
              <a:rPr lang="es-ES" sz="2200" dirty="0" smtClean="0">
                <a:solidFill>
                  <a:schemeClr val="tx1">
                    <a:lumMod val="65000"/>
                    <a:lumOff val="35000"/>
                  </a:schemeClr>
                </a:solidFill>
              </a:rPr>
              <a:t>Elaboración de una Guía Consolidada</a:t>
            </a:r>
          </a:p>
          <a:p>
            <a:pPr algn="just">
              <a:defRPr/>
            </a:pPr>
            <a:endParaRPr lang="es-ES" sz="2200" dirty="0" smtClean="0">
              <a:solidFill>
                <a:schemeClr val="tx1">
                  <a:lumMod val="65000"/>
                  <a:lumOff val="35000"/>
                </a:schemeClr>
              </a:solidFill>
            </a:endParaRPr>
          </a:p>
          <a:p>
            <a:pPr algn="just">
              <a:defRPr/>
            </a:pPr>
            <a:r>
              <a:rPr lang="es-ES" sz="2200" dirty="0" smtClean="0">
                <a:solidFill>
                  <a:schemeClr val="tx1">
                    <a:lumMod val="65000"/>
                    <a:lumOff val="35000"/>
                  </a:schemeClr>
                </a:solidFill>
              </a:rPr>
              <a:t>Se requiere un trabajo conjunto y articulado entre las instituciones públicas, que permita al titular de la actividad minera una visión global de todos los permisos necesarios para poder operar un proyecto minero, así como el detalle preciso de los requisitos que cada permiso o autorización requiere. </a:t>
            </a:r>
          </a:p>
          <a:p>
            <a:pPr algn="just">
              <a:defRPr/>
            </a:pPr>
            <a:endParaRPr lang="es-ES_tradnl" sz="2200" dirty="0" smtClean="0">
              <a:solidFill>
                <a:schemeClr val="tx1">
                  <a:lumMod val="65000"/>
                  <a:lumOff val="35000"/>
                </a:schemeClr>
              </a:solidFill>
            </a:endParaRPr>
          </a:p>
          <a:p>
            <a:pPr algn="just">
              <a:defRPr/>
            </a:pPr>
            <a:r>
              <a:rPr lang="es-ES_tradnl" sz="2200" dirty="0" smtClean="0">
                <a:solidFill>
                  <a:schemeClr val="tx1">
                    <a:lumMod val="65000"/>
                    <a:lumOff val="35000"/>
                  </a:schemeClr>
                </a:solidFill>
              </a:rPr>
              <a:t>Se ha avanzado mucho al tener términos de referencia, guías respecto de ciertos procedimientos y formatos de presentación de documentos. </a:t>
            </a:r>
          </a:p>
          <a:p>
            <a:pPr algn="just">
              <a:defRPr/>
            </a:pPr>
            <a:endParaRPr lang="es-ES_tradnl" sz="2200" dirty="0" smtClean="0">
              <a:solidFill>
                <a:schemeClr val="tx1">
                  <a:lumMod val="65000"/>
                  <a:lumOff val="35000"/>
                </a:schemeClr>
              </a:solidFill>
            </a:endParaRPr>
          </a:p>
          <a:p>
            <a:pPr algn="just">
              <a:defRPr/>
            </a:pPr>
            <a:r>
              <a:rPr lang="es-ES_tradnl" sz="2200" dirty="0" smtClean="0">
                <a:solidFill>
                  <a:schemeClr val="tx1">
                    <a:lumMod val="65000"/>
                    <a:lumOff val="35000"/>
                  </a:schemeClr>
                </a:solidFill>
              </a:rPr>
              <a:t>Pero aún son insuficientes. </a:t>
            </a:r>
            <a:endParaRPr lang="es-ES" sz="2200" dirty="0" smtClean="0">
              <a:solidFill>
                <a:schemeClr val="tx1">
                  <a:lumMod val="65000"/>
                  <a:lumOff val="35000"/>
                </a:schemeClr>
              </a:solidFill>
            </a:endParaRPr>
          </a:p>
          <a:p>
            <a:pPr eaLnBrk="1" fontAlgn="auto" hangingPunct="1">
              <a:spcAft>
                <a:spcPts val="0"/>
              </a:spcAft>
              <a:buFont typeface="Arial" charset="0"/>
              <a:buNone/>
              <a:defRPr/>
            </a:pPr>
            <a:endParaRPr lang="es-ES" sz="1800"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eaLnBrk="1" fontAlgn="auto" hangingPunct="1">
              <a:spcAft>
                <a:spcPts val="0"/>
              </a:spcAft>
              <a:defRPr/>
            </a:pPr>
            <a:r>
              <a:rPr lang="en-US" sz="4000" u="sng" dirty="0" err="1" smtClean="0">
                <a:solidFill>
                  <a:schemeClr val="tx1">
                    <a:lumMod val="65000"/>
                    <a:lumOff val="35000"/>
                  </a:schemeClr>
                </a:solidFill>
              </a:rPr>
              <a:t>Posibles Soluciones</a:t>
            </a:r>
          </a:p>
        </p:txBody>
      </p:sp>
      <p:sp>
        <p:nvSpPr>
          <p:cNvPr id="3" name="2 Marcador de contenido"/>
          <p:cNvSpPr>
            <a:spLocks noGrp="1"/>
          </p:cNvSpPr>
          <p:nvPr>
            <p:ph idx="1"/>
          </p:nvPr>
        </p:nvSpPr>
        <p:spPr>
          <a:xfrm>
            <a:off x="500034" y="1428736"/>
            <a:ext cx="8229600" cy="4786346"/>
          </a:xfrm>
        </p:spPr>
        <p:txBody>
          <a:bodyPr rtlCol="0">
            <a:noAutofit/>
          </a:bodyPr>
          <a:lstStyle/>
          <a:p>
            <a:pPr marL="0" indent="0" eaLnBrk="1" fontAlgn="auto" hangingPunct="1">
              <a:spcAft>
                <a:spcPts val="0"/>
              </a:spcAft>
              <a:buFont typeface="Arial" pitchFamily="34" charset="0"/>
              <a:buNone/>
              <a:defRPr/>
            </a:pPr>
            <a:r>
              <a:rPr lang="es-ES_tradnl" sz="2000" b="1" dirty="0" smtClean="0">
                <a:solidFill>
                  <a:schemeClr val="bg2">
                    <a:lumMod val="25000"/>
                  </a:schemeClr>
                </a:solidFill>
              </a:rPr>
              <a:t>2.</a:t>
            </a:r>
            <a:r>
              <a:rPr lang="es-ES_tradnl" sz="2000" b="1" u="sng" dirty="0" smtClean="0">
                <a:solidFill>
                  <a:schemeClr val="bg2">
                    <a:lumMod val="25000"/>
                  </a:schemeClr>
                </a:solidFill>
              </a:rPr>
              <a:t> Se requiere un cambio del enfoque de la regulación minera</a:t>
            </a:r>
            <a:r>
              <a:rPr lang="es-ES_tradnl" sz="2000" b="1" dirty="0" smtClean="0">
                <a:solidFill>
                  <a:schemeClr val="bg2">
                    <a:lumMod val="25000"/>
                  </a:schemeClr>
                </a:solidFill>
              </a:rPr>
              <a:t>:</a:t>
            </a:r>
          </a:p>
          <a:p>
            <a:pPr marL="0" indent="0" algn="just" eaLnBrk="1" fontAlgn="auto" hangingPunct="1">
              <a:spcAft>
                <a:spcPts val="0"/>
              </a:spcAft>
              <a:buFont typeface="Arial" pitchFamily="34" charset="0"/>
              <a:buNone/>
              <a:defRPr/>
            </a:pPr>
            <a:endParaRPr lang="es-ES_tradnl" sz="2000" b="1" dirty="0" smtClean="0">
              <a:solidFill>
                <a:schemeClr val="bg2">
                  <a:lumMod val="25000"/>
                </a:schemeClr>
              </a:solidFill>
            </a:endParaRPr>
          </a:p>
          <a:p>
            <a:pPr algn="just">
              <a:lnSpc>
                <a:spcPct val="80000"/>
              </a:lnSpc>
              <a:defRPr/>
            </a:pPr>
            <a:r>
              <a:rPr lang="es-ES_tradnl" sz="2000" dirty="0" smtClean="0">
                <a:solidFill>
                  <a:schemeClr val="tx1">
                    <a:lumMod val="65000"/>
                    <a:lumOff val="35000"/>
                  </a:schemeClr>
                </a:solidFill>
              </a:rPr>
              <a:t> Nuestra regulación parte de un modelo controlista y poco flexible.</a:t>
            </a:r>
          </a:p>
          <a:p>
            <a:pPr algn="just">
              <a:lnSpc>
                <a:spcPct val="80000"/>
              </a:lnSpc>
              <a:defRPr/>
            </a:pPr>
            <a:endParaRPr lang="es-ES_tradnl" sz="2000" dirty="0" smtClean="0">
              <a:solidFill>
                <a:schemeClr val="tx1">
                  <a:lumMod val="65000"/>
                  <a:lumOff val="35000"/>
                </a:schemeClr>
              </a:solidFill>
            </a:endParaRPr>
          </a:p>
          <a:p>
            <a:pPr algn="just">
              <a:lnSpc>
                <a:spcPct val="80000"/>
              </a:lnSpc>
              <a:defRPr/>
            </a:pPr>
            <a:r>
              <a:rPr lang="es-ES_tradnl" sz="2000" dirty="0" smtClean="0">
                <a:solidFill>
                  <a:schemeClr val="tx1">
                    <a:lumMod val="65000"/>
                    <a:lumOff val="35000"/>
                  </a:schemeClr>
                </a:solidFill>
              </a:rPr>
              <a:t>El modelo funciona a partir de restricciones y prohibiciones.</a:t>
            </a:r>
          </a:p>
          <a:p>
            <a:pPr algn="just">
              <a:lnSpc>
                <a:spcPct val="80000"/>
              </a:lnSpc>
              <a:defRPr/>
            </a:pPr>
            <a:endParaRPr lang="es-ES_tradnl" sz="2000" dirty="0" smtClean="0">
              <a:solidFill>
                <a:schemeClr val="tx1">
                  <a:lumMod val="65000"/>
                  <a:lumOff val="35000"/>
                </a:schemeClr>
              </a:solidFill>
            </a:endParaRPr>
          </a:p>
          <a:p>
            <a:pPr algn="just">
              <a:lnSpc>
                <a:spcPct val="80000"/>
              </a:lnSpc>
              <a:defRPr/>
            </a:pPr>
            <a:r>
              <a:rPr lang="es-ES_tradnl" sz="2000" dirty="0" smtClean="0">
                <a:solidFill>
                  <a:schemeClr val="tx1">
                    <a:lumMod val="65000"/>
                    <a:lumOff val="35000"/>
                  </a:schemeClr>
                </a:solidFill>
              </a:rPr>
              <a:t>El OEFA y el OSINERGMIN vienen imponiendo sanciones por todas aquellas actividades que se alejan mínimamente de lo aprobado por las autorizaciones y certificaciones ambientales.</a:t>
            </a:r>
          </a:p>
          <a:p>
            <a:pPr algn="just">
              <a:lnSpc>
                <a:spcPct val="80000"/>
              </a:lnSpc>
              <a:defRPr/>
            </a:pPr>
            <a:endParaRPr lang="es-ES_tradnl" sz="2000" dirty="0" smtClean="0">
              <a:solidFill>
                <a:schemeClr val="tx1">
                  <a:lumMod val="65000"/>
                  <a:lumOff val="35000"/>
                </a:schemeClr>
              </a:solidFill>
            </a:endParaRPr>
          </a:p>
          <a:p>
            <a:pPr algn="just">
              <a:lnSpc>
                <a:spcPct val="80000"/>
              </a:lnSpc>
              <a:tabLst>
                <a:tab pos="176213" algn="l"/>
              </a:tabLst>
              <a:defRPr/>
            </a:pPr>
            <a:r>
              <a:rPr lang="es-ES_tradnl" sz="2000" dirty="0" smtClean="0">
                <a:solidFill>
                  <a:schemeClr val="tx1">
                    <a:lumMod val="65000"/>
                    <a:lumOff val="35000"/>
                  </a:schemeClr>
                </a:solidFill>
              </a:rPr>
              <a:t>Trabajar en un listado de actividades permitidas (actividades que por su naturaleza no implican mayor riesgo), bastando simplemente  una comunicación a la Administración.</a:t>
            </a:r>
          </a:p>
          <a:p>
            <a:pPr algn="just">
              <a:lnSpc>
                <a:spcPct val="80000"/>
              </a:lnSpc>
              <a:tabLst>
                <a:tab pos="176213" algn="l"/>
              </a:tabLst>
              <a:defRPr/>
            </a:pPr>
            <a:endParaRPr lang="es-ES_tradnl" sz="2000" dirty="0" smtClean="0">
              <a:solidFill>
                <a:schemeClr val="tx1">
                  <a:lumMod val="65000"/>
                  <a:lumOff val="35000"/>
                </a:schemeClr>
              </a:solidFill>
            </a:endParaRPr>
          </a:p>
          <a:p>
            <a:pPr algn="just">
              <a:lnSpc>
                <a:spcPct val="80000"/>
              </a:lnSpc>
              <a:tabLst>
                <a:tab pos="176213" algn="l"/>
              </a:tabLst>
              <a:defRPr/>
            </a:pPr>
            <a:r>
              <a:rPr lang="es-ES_tradnl" sz="2000" dirty="0" smtClean="0">
                <a:solidFill>
                  <a:schemeClr val="tx1">
                    <a:lumMod val="65000"/>
                    <a:lumOff val="35000"/>
                  </a:schemeClr>
                </a:solidFill>
              </a:rPr>
              <a:t>Control Ex-Post de la Administración Pública para corregir.</a:t>
            </a:r>
          </a:p>
          <a:p>
            <a:pPr marL="269875" indent="-269875" algn="just">
              <a:buFont typeface="Arial" charset="0"/>
              <a:buNone/>
              <a:tabLst>
                <a:tab pos="176213" algn="l"/>
              </a:tabLst>
              <a:defRPr/>
            </a:pPr>
            <a:endParaRPr lang="es-ES_tradnl" sz="2000" dirty="0" smtClean="0">
              <a:solidFill>
                <a:schemeClr val="bg2">
                  <a:lumMod val="25000"/>
                </a:schemeClr>
              </a:solidFill>
            </a:endParaRPr>
          </a:p>
          <a:p>
            <a:pPr marL="269875" indent="-269875" algn="just" eaLnBrk="1" fontAlgn="auto" hangingPunct="1">
              <a:spcAft>
                <a:spcPts val="0"/>
              </a:spcAft>
              <a:buFont typeface="Courier New" pitchFamily="49" charset="0"/>
              <a:buChar char="o"/>
              <a:defRPr/>
            </a:pPr>
            <a:endParaRPr lang="es-ES_tradnl" sz="1900" dirty="0" smtClean="0">
              <a:solidFill>
                <a:schemeClr val="bg2">
                  <a:lumMod val="25000"/>
                </a:schemeClr>
              </a:solidFill>
            </a:endParaRPr>
          </a:p>
          <a:p>
            <a:pPr marL="0" indent="0" eaLnBrk="1" fontAlgn="auto" hangingPunct="1">
              <a:spcAft>
                <a:spcPts val="0"/>
              </a:spcAft>
              <a:buFont typeface="Arial" charset="0"/>
              <a:buNone/>
              <a:defRPr/>
            </a:pPr>
            <a:endParaRPr lang="es-ES_tradnl" sz="1900" dirty="0" smtClean="0">
              <a:solidFill>
                <a:schemeClr val="bg2">
                  <a:lumMod val="25000"/>
                </a:schemeClr>
              </a:solidFill>
            </a:endParaRPr>
          </a:p>
          <a:p>
            <a:pPr marL="0" indent="0" eaLnBrk="1" fontAlgn="auto" hangingPunct="1">
              <a:spcAft>
                <a:spcPts val="0"/>
              </a:spcAft>
              <a:buFont typeface="Arial" charset="0"/>
              <a:buNone/>
              <a:defRPr/>
            </a:pPr>
            <a:endParaRPr lang="es-ES_tradnl" sz="1900" dirty="0" smtClean="0">
              <a:solidFill>
                <a:schemeClr val="bg2">
                  <a:lumMod val="25000"/>
                </a:schemeClr>
              </a:solidFill>
            </a:endParaRPr>
          </a:p>
          <a:p>
            <a:pPr marL="0" indent="0" eaLnBrk="1" fontAlgn="auto" hangingPunct="1">
              <a:spcAft>
                <a:spcPts val="0"/>
              </a:spcAft>
              <a:buFont typeface="Arial" charset="0"/>
              <a:buNone/>
              <a:defRPr/>
            </a:pPr>
            <a:endParaRPr lang="es-ES_tradnl" sz="1900" dirty="0" smtClean="0">
              <a:solidFill>
                <a:schemeClr val="bg2">
                  <a:lumMod val="25000"/>
                </a:schemeClr>
              </a:solidFill>
            </a:endParaRPr>
          </a:p>
          <a:p>
            <a:pPr marL="0" indent="0" eaLnBrk="1" fontAlgn="auto" hangingPunct="1">
              <a:spcAft>
                <a:spcPts val="0"/>
              </a:spcAft>
              <a:buFont typeface="Arial" charset="0"/>
              <a:buNone/>
              <a:defRPr/>
            </a:pPr>
            <a:endParaRPr lang="es-ES_tradnl" sz="1900" dirty="0" smtClean="0">
              <a:solidFill>
                <a:schemeClr val="bg2">
                  <a:lumMod val="25000"/>
                </a:schemeClr>
              </a:solidFill>
            </a:endParaRPr>
          </a:p>
          <a:p>
            <a:pPr marL="0" indent="0" eaLnBrk="1" fontAlgn="auto" hangingPunct="1">
              <a:spcAft>
                <a:spcPts val="0"/>
              </a:spcAft>
              <a:buFont typeface="Arial" charset="0"/>
              <a:buNone/>
              <a:defRPr/>
            </a:pPr>
            <a:endParaRPr lang="es-ES_tradnl" sz="1900" dirty="0" smtClean="0">
              <a:solidFill>
                <a:schemeClr val="bg2">
                  <a:lumMod val="25000"/>
                </a:schemeClr>
              </a:solidFill>
            </a:endParaRPr>
          </a:p>
          <a:p>
            <a:pPr marL="0" indent="0" eaLnBrk="1" fontAlgn="auto" hangingPunct="1">
              <a:spcAft>
                <a:spcPts val="0"/>
              </a:spcAft>
              <a:buFont typeface="Arial" charset="0"/>
              <a:buNone/>
              <a:defRPr/>
            </a:pPr>
            <a:endParaRPr lang="es-ES_tradnl" sz="1900" dirty="0" smtClean="0">
              <a:solidFill>
                <a:schemeClr val="bg2">
                  <a:lumMod val="25000"/>
                </a:schemeClr>
              </a:solidFill>
            </a:endParaRPr>
          </a:p>
          <a:p>
            <a:pPr marL="0" indent="0" eaLnBrk="1" fontAlgn="auto" hangingPunct="1">
              <a:spcAft>
                <a:spcPts val="0"/>
              </a:spcAft>
              <a:buFont typeface="Arial" pitchFamily="34" charset="0"/>
              <a:buNone/>
              <a:defRPr/>
            </a:pPr>
            <a:endParaRPr lang="es-ES_tradnl" sz="1900" b="1" dirty="0" smtClean="0">
              <a:solidFill>
                <a:schemeClr val="bg2">
                  <a:lumMod val="25000"/>
                </a:schemeClr>
              </a:solidFill>
            </a:endParaRPr>
          </a:p>
          <a:p>
            <a:pPr marL="0" indent="0" eaLnBrk="1" fontAlgn="auto" hangingPunct="1">
              <a:spcAft>
                <a:spcPts val="0"/>
              </a:spcAft>
              <a:buFont typeface="Arial" pitchFamily="34" charset="0"/>
              <a:buNone/>
              <a:defRPr/>
            </a:pPr>
            <a:r>
              <a:rPr lang="es-ES_tradnl" sz="1900" b="1" dirty="0" smtClean="0">
                <a:solidFill>
                  <a:schemeClr val="bg2">
                    <a:lumMod val="25000"/>
                  </a:schemeClr>
                </a:solidFill>
              </a:rPr>
              <a:t>                                </a:t>
            </a:r>
            <a:endParaRPr lang="es-ES" sz="2100" b="1"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1" fontAlgn="auto" hangingPunct="1">
              <a:spcAft>
                <a:spcPts val="0"/>
              </a:spcAft>
              <a:defRPr/>
            </a:pPr>
            <a:r>
              <a:rPr lang="en-US" sz="4000" u="sng" dirty="0" err="1" smtClean="0">
                <a:solidFill>
                  <a:schemeClr val="tx1">
                    <a:lumMod val="65000"/>
                    <a:lumOff val="35000"/>
                  </a:schemeClr>
                </a:solidFill>
              </a:rPr>
              <a:t>Posibles Soluciones</a:t>
            </a:r>
            <a:endParaRPr lang="es-ES" sz="4000" u="sng" dirty="0" err="1" smtClean="0">
              <a:solidFill>
                <a:schemeClr val="tx1">
                  <a:lumMod val="65000"/>
                  <a:lumOff val="35000"/>
                </a:schemeClr>
              </a:solidFill>
            </a:endParaRPr>
          </a:p>
        </p:txBody>
      </p:sp>
      <p:sp>
        <p:nvSpPr>
          <p:cNvPr id="3" name="2 Marcador de contenido"/>
          <p:cNvSpPr>
            <a:spLocks noGrp="1"/>
          </p:cNvSpPr>
          <p:nvPr>
            <p:ph idx="1"/>
          </p:nvPr>
        </p:nvSpPr>
        <p:spPr>
          <a:xfrm>
            <a:off x="642910" y="1500174"/>
            <a:ext cx="7758138" cy="2857520"/>
          </a:xfr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0" indent="0" eaLnBrk="1" fontAlgn="auto" hangingPunct="1">
              <a:spcAft>
                <a:spcPts val="0"/>
              </a:spcAft>
              <a:buNone/>
              <a:tabLst>
                <a:tab pos="446088" algn="l"/>
              </a:tabLst>
              <a:defRPr/>
            </a:pPr>
            <a:r>
              <a:rPr lang="es-ES_tradnl" sz="2000" b="1" dirty="0" smtClean="0">
                <a:solidFill>
                  <a:schemeClr val="bg2">
                    <a:lumMod val="25000"/>
                  </a:schemeClr>
                </a:solidFill>
              </a:rPr>
              <a:t>3. </a:t>
            </a:r>
            <a:r>
              <a:rPr lang="es-ES_tradnl" sz="2000" b="1" u="sng" dirty="0" smtClean="0">
                <a:solidFill>
                  <a:schemeClr val="bg2">
                    <a:lumMod val="25000"/>
                  </a:schemeClr>
                </a:solidFill>
              </a:rPr>
              <a:t>Coordinación entre entidades públicas:</a:t>
            </a:r>
            <a:endParaRPr lang="es-PE" sz="2000" b="1" u="sng" dirty="0" smtClean="0">
              <a:solidFill>
                <a:schemeClr val="bg2">
                  <a:lumMod val="25000"/>
                </a:schemeClr>
              </a:solidFill>
            </a:endParaRPr>
          </a:p>
          <a:p>
            <a:pPr marL="514350" indent="-514350" algn="just" eaLnBrk="1" hangingPunct="1">
              <a:defRPr/>
            </a:pPr>
            <a:endParaRPr lang="es-PE" sz="2000" b="1" dirty="0" smtClean="0">
              <a:solidFill>
                <a:schemeClr val="bg2">
                  <a:lumMod val="25000"/>
                </a:schemeClr>
              </a:solidFill>
            </a:endParaRPr>
          </a:p>
          <a:p>
            <a:pPr algn="just">
              <a:lnSpc>
                <a:spcPct val="80000"/>
              </a:lnSpc>
              <a:defRPr/>
            </a:pPr>
            <a:r>
              <a:rPr lang="es-PE" sz="2000" dirty="0" smtClean="0">
                <a:solidFill>
                  <a:schemeClr val="tx1">
                    <a:lumMod val="65000"/>
                    <a:lumOff val="35000"/>
                  </a:schemeClr>
                </a:solidFill>
              </a:rPr>
              <a:t>Evitar superposición  de competencias.</a:t>
            </a:r>
          </a:p>
          <a:p>
            <a:pPr algn="just">
              <a:lnSpc>
                <a:spcPct val="80000"/>
              </a:lnSpc>
              <a:defRPr/>
            </a:pPr>
            <a:endParaRPr lang="es-PE" sz="2000" dirty="0" smtClean="0">
              <a:solidFill>
                <a:schemeClr val="tx1">
                  <a:lumMod val="65000"/>
                  <a:lumOff val="35000"/>
                </a:schemeClr>
              </a:solidFill>
            </a:endParaRPr>
          </a:p>
          <a:p>
            <a:pPr algn="just">
              <a:lnSpc>
                <a:spcPct val="80000"/>
              </a:lnSpc>
              <a:defRPr/>
            </a:pPr>
            <a:r>
              <a:rPr lang="es-PE" sz="2000" dirty="0" smtClean="0">
                <a:solidFill>
                  <a:schemeClr val="tx1">
                    <a:lumMod val="65000"/>
                    <a:lumOff val="35000"/>
                  </a:schemeClr>
                </a:solidFill>
              </a:rPr>
              <a:t>Evitar regulaciones excesivas.</a:t>
            </a:r>
          </a:p>
          <a:p>
            <a:pPr algn="just">
              <a:lnSpc>
                <a:spcPct val="80000"/>
              </a:lnSpc>
              <a:defRPr/>
            </a:pPr>
            <a:endParaRPr lang="es-PE" sz="2000" dirty="0" smtClean="0">
              <a:solidFill>
                <a:schemeClr val="tx1">
                  <a:lumMod val="65000"/>
                  <a:lumOff val="35000"/>
                </a:schemeClr>
              </a:solidFill>
            </a:endParaRPr>
          </a:p>
          <a:p>
            <a:pPr algn="just">
              <a:lnSpc>
                <a:spcPct val="80000"/>
              </a:lnSpc>
              <a:defRPr/>
            </a:pPr>
            <a:r>
              <a:rPr lang="es-PE" sz="2000" dirty="0" smtClean="0">
                <a:solidFill>
                  <a:schemeClr val="tx1">
                    <a:lumMod val="65000"/>
                    <a:lumOff val="35000"/>
                  </a:schemeClr>
                </a:solidFill>
              </a:rPr>
              <a:t>Definición de caso estándar</a:t>
            </a:r>
          </a:p>
          <a:p>
            <a:pPr marL="514350" indent="-514350" algn="just" eaLnBrk="1" hangingPunct="1">
              <a:defRPr/>
            </a:pPr>
            <a:endParaRPr lang="es-PE" sz="2000" b="1" dirty="0" smtClean="0">
              <a:solidFill>
                <a:schemeClr val="bg2">
                  <a:lumMod val="25000"/>
                </a:schemeClr>
              </a:solidFill>
            </a:endParaRPr>
          </a:p>
          <a:p>
            <a:pPr marL="514350" indent="-514350" algn="just" eaLnBrk="1" hangingPunct="1">
              <a:defRPr/>
            </a:pPr>
            <a:endParaRPr lang="es-PE" sz="2000" b="1" dirty="0" smtClean="0">
              <a:solidFill>
                <a:schemeClr val="bg2">
                  <a:lumMod val="25000"/>
                </a:schemeClr>
              </a:solidFill>
            </a:endParaRPr>
          </a:p>
          <a:p>
            <a:pPr marL="514350" indent="-514350" algn="just" eaLnBrk="1" hangingPunct="1">
              <a:defRPr/>
            </a:pPr>
            <a:endParaRPr lang="es-PE" sz="2000" b="1" dirty="0" smtClean="0">
              <a:solidFill>
                <a:schemeClr val="bg2">
                  <a:lumMod val="25000"/>
                </a:schemeClr>
              </a:solidFill>
            </a:endParaRPr>
          </a:p>
          <a:p>
            <a:pPr marL="514350" indent="-514350" algn="just" eaLnBrk="1" hangingPunct="1">
              <a:buFont typeface="Arial" charset="0"/>
              <a:buNone/>
              <a:defRPr/>
            </a:pPr>
            <a:endParaRPr lang="es-PE" sz="2000" b="1" dirty="0" smtClean="0">
              <a:solidFill>
                <a:schemeClr val="bg2">
                  <a:lumMod val="25000"/>
                </a:schemeClr>
              </a:solidFill>
            </a:endParaRPr>
          </a:p>
          <a:p>
            <a:pPr marL="514350" indent="-514350" algn="just" eaLnBrk="1" hangingPunct="1">
              <a:buFont typeface="Arial" charset="0"/>
              <a:buNone/>
              <a:defRPr/>
            </a:pPr>
            <a:endParaRPr lang="es-PE" sz="2000" b="1" dirty="0" smtClean="0">
              <a:solidFill>
                <a:schemeClr val="bg2">
                  <a:lumMod val="25000"/>
                </a:schemeClr>
              </a:solidFill>
            </a:endParaRPr>
          </a:p>
          <a:p>
            <a:pPr marL="514350" indent="-514350" algn="just" eaLnBrk="1" hangingPunct="1">
              <a:buFont typeface="Arial" charset="0"/>
              <a:buAutoNum type="romanLcParenBoth"/>
              <a:defRPr/>
            </a:pPr>
            <a:endParaRPr lang="es-PE" sz="2000" b="1"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1928802"/>
            <a:ext cx="7286676" cy="3454393"/>
          </a:xfrm>
        </p:spPr>
        <p:txBody>
          <a:bodyPr>
            <a:normAutofit/>
          </a:bodyPr>
          <a:lstStyle/>
          <a:p>
            <a:pPr marL="514350" indent="-514350" algn="just" eaLnBrk="1" hangingPunct="1">
              <a:buFont typeface="Arial" charset="0"/>
              <a:buNone/>
              <a:defRPr/>
            </a:pPr>
            <a:endParaRPr lang="es-PE" sz="2000" dirty="0" smtClean="0">
              <a:solidFill>
                <a:schemeClr val="bg2">
                  <a:lumMod val="25000"/>
                </a:schemeClr>
              </a:solidFill>
            </a:endParaRPr>
          </a:p>
          <a:p>
            <a:pPr marL="514350" indent="-514350" algn="just" eaLnBrk="1" hangingPunct="1">
              <a:buFont typeface="Arial" charset="0"/>
              <a:buNone/>
              <a:defRPr/>
            </a:pPr>
            <a:endParaRPr lang="es-PE" sz="2000" dirty="0" smtClean="0">
              <a:solidFill>
                <a:schemeClr val="bg2">
                  <a:lumMod val="25000"/>
                </a:schemeClr>
              </a:solidFill>
            </a:endParaRPr>
          </a:p>
          <a:p>
            <a:pPr marL="514350" indent="-514350" algn="ctr" eaLnBrk="1" hangingPunct="1">
              <a:buFont typeface="Arial" charset="0"/>
              <a:buNone/>
              <a:defRPr/>
            </a:pPr>
            <a:r>
              <a:rPr lang="es-PE" sz="3600" dirty="0" smtClean="0">
                <a:solidFill>
                  <a:schemeClr val="bg2">
                    <a:lumMod val="25000"/>
                  </a:schemeClr>
                </a:solidFill>
              </a:rPr>
              <a:t>¡¡GRACIAS!!</a:t>
            </a:r>
          </a:p>
          <a:p>
            <a:pPr marL="514350" indent="-514350" algn="just" eaLnBrk="1" hangingPunct="1">
              <a:defRPr/>
            </a:pPr>
            <a:endParaRPr lang="es-PE" sz="2000" dirty="0" smtClean="0">
              <a:solidFill>
                <a:schemeClr val="bg2">
                  <a:lumMod val="25000"/>
                </a:schemeClr>
              </a:solidFill>
            </a:endParaRPr>
          </a:p>
          <a:p>
            <a:pPr marL="514350" indent="-514350" algn="just" eaLnBrk="1" hangingPunct="1">
              <a:defRPr/>
            </a:pPr>
            <a:endParaRPr lang="es-PE" sz="2000" dirty="0" smtClean="0">
              <a:solidFill>
                <a:schemeClr val="bg2">
                  <a:lumMod val="25000"/>
                </a:schemeClr>
              </a:solidFill>
            </a:endParaRPr>
          </a:p>
          <a:p>
            <a:pPr marL="514350" indent="-514350" algn="just" eaLnBrk="1" hangingPunct="1">
              <a:buFont typeface="Arial" charset="0"/>
              <a:buNone/>
              <a:defRPr/>
            </a:pPr>
            <a:endParaRPr lang="es-PE" sz="5500" dirty="0" smtClean="0">
              <a:solidFill>
                <a:schemeClr val="bg2">
                  <a:lumMod val="25000"/>
                </a:schemeClr>
              </a:solidFill>
            </a:endParaRPr>
          </a:p>
          <a:p>
            <a:pPr marL="514350" indent="-514350" algn="just" eaLnBrk="1" hangingPunct="1">
              <a:defRPr/>
            </a:pPr>
            <a:endParaRPr lang="es-PE" sz="2000" dirty="0" smtClean="0">
              <a:solidFill>
                <a:schemeClr val="bg2">
                  <a:lumMod val="25000"/>
                </a:schemeClr>
              </a:solidFill>
            </a:endParaRPr>
          </a:p>
          <a:p>
            <a:pPr marL="514350" indent="-514350" algn="just" eaLnBrk="1" hangingPunct="1">
              <a:defRPr/>
            </a:pPr>
            <a:endParaRPr lang="es-PE" sz="2000" dirty="0" smtClean="0">
              <a:solidFill>
                <a:schemeClr val="bg2">
                  <a:lumMod val="25000"/>
                </a:schemeClr>
              </a:solidFill>
            </a:endParaRPr>
          </a:p>
          <a:p>
            <a:pPr marL="514350" indent="-514350" algn="just" eaLnBrk="1" hangingPunct="1">
              <a:defRPr/>
            </a:pPr>
            <a:endParaRPr lang="es-PE" sz="2000" dirty="0" smtClean="0">
              <a:solidFill>
                <a:schemeClr val="bg2">
                  <a:lumMod val="25000"/>
                </a:schemeClr>
              </a:solidFill>
            </a:endParaRPr>
          </a:p>
          <a:p>
            <a:pPr marL="514350" indent="-514350" algn="just" eaLnBrk="1" hangingPunct="1">
              <a:buFont typeface="Arial" charset="0"/>
              <a:buNone/>
              <a:defRPr/>
            </a:pPr>
            <a:endParaRPr lang="es-PE" sz="2000" b="1" dirty="0" smtClean="0">
              <a:solidFill>
                <a:schemeClr val="bg2">
                  <a:lumMod val="25000"/>
                </a:schemeClr>
              </a:solidFill>
            </a:endParaRPr>
          </a:p>
          <a:p>
            <a:pPr marL="514350" indent="-514350" algn="just" eaLnBrk="1" hangingPunct="1">
              <a:buFont typeface="Arial" charset="0"/>
              <a:buNone/>
              <a:defRPr/>
            </a:pPr>
            <a:endParaRPr lang="es-PE" sz="2000" b="1" dirty="0" smtClean="0">
              <a:solidFill>
                <a:schemeClr val="bg2">
                  <a:lumMod val="25000"/>
                </a:schemeClr>
              </a:solidFill>
            </a:endParaRPr>
          </a:p>
          <a:p>
            <a:pPr marL="514350" indent="-514350" algn="just" eaLnBrk="1" hangingPunct="1">
              <a:buFont typeface="Arial" charset="0"/>
              <a:buAutoNum type="romanLcParenBoth"/>
              <a:defRPr/>
            </a:pPr>
            <a:endParaRPr lang="es-PE" sz="2000"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2 Marcador de texto"/>
          <p:cNvSpPr txBox="1">
            <a:spLocks/>
          </p:cNvSpPr>
          <p:nvPr/>
        </p:nvSpPr>
        <p:spPr bwMode="auto">
          <a:xfrm>
            <a:off x="1620838" y="620713"/>
            <a:ext cx="6838950" cy="568325"/>
          </a:xfrm>
          <a:prstGeom prst="rect">
            <a:avLst/>
          </a:prstGeom>
          <a:noFill/>
          <a:ln w="9525">
            <a:noFill/>
            <a:miter lim="800000"/>
            <a:headEnd/>
            <a:tailEnd/>
          </a:ln>
        </p:spPr>
        <p:txBody>
          <a:bodyPr/>
          <a:lstStyle/>
          <a:p>
            <a:pPr algn="r" eaLnBrk="0" hangingPunct="0">
              <a:spcBef>
                <a:spcPct val="20000"/>
              </a:spcBef>
            </a:pPr>
            <a:endParaRPr lang="es-PE" sz="1400">
              <a:solidFill>
                <a:srgbClr val="475457"/>
              </a:solidFill>
            </a:endParaRPr>
          </a:p>
        </p:txBody>
      </p:sp>
      <p:sp>
        <p:nvSpPr>
          <p:cNvPr id="2051" name="3 CuadroTexto"/>
          <p:cNvSpPr txBox="1">
            <a:spLocks noChangeArrowheads="1"/>
          </p:cNvSpPr>
          <p:nvPr/>
        </p:nvSpPr>
        <p:spPr bwMode="auto">
          <a:xfrm>
            <a:off x="2143108" y="1357298"/>
            <a:ext cx="5216428" cy="1354217"/>
          </a:xfrm>
          <a:prstGeom prst="rect">
            <a:avLst/>
          </a:prstGeom>
          <a:noFill/>
          <a:ln w="9525">
            <a:noFill/>
            <a:miter lim="800000"/>
            <a:headEnd/>
            <a:tailEnd/>
          </a:ln>
        </p:spPr>
        <p:txBody>
          <a:bodyPr wrap="none">
            <a:spAutoFit/>
          </a:bodyPr>
          <a:lstStyle/>
          <a:p>
            <a:pPr algn="ctr"/>
            <a:r>
              <a:rPr lang="es-ES_tradnl" sz="3200" b="1" dirty="0" smtClean="0">
                <a:solidFill>
                  <a:schemeClr val="tx1">
                    <a:lumMod val="65000"/>
                    <a:lumOff val="35000"/>
                  </a:schemeClr>
                </a:solidFill>
              </a:rPr>
              <a:t>OBSTÁCULOS </a:t>
            </a:r>
          </a:p>
          <a:p>
            <a:pPr algn="ctr"/>
            <a:r>
              <a:rPr lang="es-ES_tradnl" sz="3200" b="1" dirty="0" smtClean="0">
                <a:solidFill>
                  <a:schemeClr val="tx1">
                    <a:lumMod val="65000"/>
                    <a:lumOff val="35000"/>
                  </a:schemeClr>
                </a:solidFill>
              </a:rPr>
              <a:t>A LA INVERSIÓN MINERA</a:t>
            </a:r>
            <a:endParaRPr lang="es-ES" sz="3200" b="1" dirty="0" smtClean="0">
              <a:solidFill>
                <a:schemeClr val="tx1">
                  <a:lumMod val="65000"/>
                  <a:lumOff val="35000"/>
                </a:schemeClr>
              </a:solidFill>
            </a:endParaRPr>
          </a:p>
          <a:p>
            <a:pPr algn="ctr"/>
            <a:endParaRPr lang="es-ES" dirty="0"/>
          </a:p>
        </p:txBody>
      </p:sp>
      <p:sp>
        <p:nvSpPr>
          <p:cNvPr id="2053" name="5 CuadroTexto"/>
          <p:cNvSpPr txBox="1">
            <a:spLocks noChangeArrowheads="1"/>
          </p:cNvSpPr>
          <p:nvPr/>
        </p:nvSpPr>
        <p:spPr bwMode="auto">
          <a:xfrm>
            <a:off x="3514751" y="5876925"/>
            <a:ext cx="1877437" cy="369332"/>
          </a:xfrm>
          <a:prstGeom prst="rect">
            <a:avLst/>
          </a:prstGeom>
          <a:noFill/>
          <a:ln w="9525">
            <a:noFill/>
            <a:miter lim="800000"/>
            <a:headEnd/>
            <a:tailEnd/>
          </a:ln>
        </p:spPr>
        <p:txBody>
          <a:bodyPr wrap="none">
            <a:spAutoFit/>
          </a:bodyPr>
          <a:lstStyle/>
          <a:p>
            <a:pPr algn="ctr"/>
            <a:r>
              <a:rPr lang="es-PE" dirty="0"/>
              <a:t>Lima, </a:t>
            </a:r>
            <a:r>
              <a:rPr lang="es-PE" dirty="0" smtClean="0"/>
              <a:t>junio 2014</a:t>
            </a:r>
            <a:endParaRPr lang="es-ES" dirty="0"/>
          </a:p>
        </p:txBody>
      </p:sp>
      <p:pic>
        <p:nvPicPr>
          <p:cNvPr id="7" name="Picture 5" descr="http://www.comexperu.org.pe/media/images/content/seo/default.jpg"/>
          <p:cNvPicPr>
            <a:picLocks noChangeAspect="1" noChangeArrowheads="1"/>
          </p:cNvPicPr>
          <p:nvPr/>
        </p:nvPicPr>
        <p:blipFill>
          <a:blip r:embed="rId2" cstate="print"/>
          <a:srcRect/>
          <a:stretch>
            <a:fillRect/>
          </a:stretch>
        </p:blipFill>
        <p:spPr bwMode="auto">
          <a:xfrm>
            <a:off x="3214678" y="3286124"/>
            <a:ext cx="2500330" cy="138802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229600" cy="928694"/>
          </a:xfrm>
        </p:spPr>
        <p:txBody>
          <a:bodyPr rtlCol="0">
            <a:normAutofit/>
          </a:bodyPr>
          <a:lstStyle/>
          <a:p>
            <a:pPr eaLnBrk="1" fontAlgn="auto" hangingPunct="1">
              <a:spcAft>
                <a:spcPts val="0"/>
              </a:spcAft>
              <a:defRPr/>
            </a:pPr>
            <a:r>
              <a:rPr lang="es-ES" sz="4000" u="sng" dirty="0" smtClean="0">
                <a:solidFill>
                  <a:schemeClr val="tx1">
                    <a:lumMod val="65000"/>
                    <a:lumOff val="35000"/>
                  </a:schemeClr>
                </a:solidFill>
              </a:rPr>
              <a:t>PROBLEMÁTICA</a:t>
            </a:r>
            <a:endParaRPr lang="es-ES" sz="4000" dirty="0">
              <a:solidFill>
                <a:schemeClr val="tx1">
                  <a:lumMod val="65000"/>
                  <a:lumOff val="35000"/>
                </a:schemeClr>
              </a:solidFill>
            </a:endParaRPr>
          </a:p>
        </p:txBody>
      </p:sp>
      <p:sp>
        <p:nvSpPr>
          <p:cNvPr id="3" name="2 Marcador de contenido"/>
          <p:cNvSpPr>
            <a:spLocks noGrp="1"/>
          </p:cNvSpPr>
          <p:nvPr>
            <p:ph idx="1"/>
          </p:nvPr>
        </p:nvSpPr>
        <p:spPr>
          <a:xfrm>
            <a:off x="785786" y="1500174"/>
            <a:ext cx="7786742" cy="4643470"/>
          </a:xfrm>
        </p:spPr>
        <p:txBody>
          <a:bodyPr rtlCol="0">
            <a:noAutofit/>
          </a:bodyPr>
          <a:lstStyle/>
          <a:p>
            <a:pPr marL="400050" indent="-400050" algn="just" eaLnBrk="1" fontAlgn="auto" hangingPunct="1">
              <a:spcAft>
                <a:spcPts val="0"/>
              </a:spcAft>
              <a:buFont typeface="Arial" charset="0"/>
              <a:buAutoNum type="arabicPeriod"/>
              <a:defRPr/>
            </a:pPr>
            <a:r>
              <a:rPr lang="es-ES" sz="2000" dirty="0" smtClean="0">
                <a:solidFill>
                  <a:schemeClr val="tx1">
                    <a:lumMod val="65000"/>
                    <a:lumOff val="35000"/>
                  </a:schemeClr>
                </a:solidFill>
              </a:rPr>
              <a:t>No existe predictibilidad (requerimientos poco definidos y arbitrarios).</a:t>
            </a:r>
          </a:p>
          <a:p>
            <a:pPr marL="400050" indent="-400050" algn="just" eaLnBrk="1" fontAlgn="auto" hangingPunct="1">
              <a:spcAft>
                <a:spcPts val="0"/>
              </a:spcAft>
              <a:buFont typeface="Arial" charset="0"/>
              <a:buAutoNum type="arabicPeriod"/>
              <a:defRPr/>
            </a:pPr>
            <a:r>
              <a:rPr lang="es-ES" sz="2000" dirty="0" smtClean="0">
                <a:solidFill>
                  <a:schemeClr val="tx1">
                    <a:lumMod val="65000"/>
                    <a:lumOff val="35000"/>
                  </a:schemeClr>
                </a:solidFill>
              </a:rPr>
              <a:t>No existe  uniformidad.</a:t>
            </a:r>
          </a:p>
          <a:p>
            <a:pPr marL="400050" indent="-400050" algn="just" eaLnBrk="1" fontAlgn="auto" hangingPunct="1">
              <a:spcAft>
                <a:spcPts val="0"/>
              </a:spcAft>
              <a:buFont typeface="Arial" charset="0"/>
              <a:buAutoNum type="arabicPeriod"/>
              <a:defRPr/>
            </a:pPr>
            <a:r>
              <a:rPr lang="es-ES" sz="2000" dirty="0" smtClean="0">
                <a:solidFill>
                  <a:schemeClr val="tx1">
                    <a:lumMod val="65000"/>
                    <a:lumOff val="35000"/>
                  </a:schemeClr>
                </a:solidFill>
              </a:rPr>
              <a:t>Diversas entidades competentes.</a:t>
            </a:r>
          </a:p>
          <a:p>
            <a:pPr marL="400050" indent="-400050" algn="just" eaLnBrk="1" fontAlgn="auto" hangingPunct="1">
              <a:spcAft>
                <a:spcPts val="0"/>
              </a:spcAft>
              <a:buFont typeface="Arial" charset="0"/>
              <a:buAutoNum type="arabicPeriod"/>
              <a:defRPr/>
            </a:pPr>
            <a:r>
              <a:rPr lang="es-ES" sz="2000" dirty="0" smtClean="0">
                <a:solidFill>
                  <a:schemeClr val="tx1">
                    <a:lumMod val="65000"/>
                    <a:lumOff val="35000"/>
                  </a:schemeClr>
                </a:solidFill>
              </a:rPr>
              <a:t>Textos Únicos de Procedimientos  Administrativos (“</a:t>
            </a:r>
            <a:r>
              <a:rPr lang="es-ES" sz="2000" u="sng" dirty="0" smtClean="0">
                <a:solidFill>
                  <a:schemeClr val="tx1">
                    <a:lumMod val="65000"/>
                    <a:lumOff val="35000"/>
                  </a:schemeClr>
                </a:solidFill>
              </a:rPr>
              <a:t>TUPA</a:t>
            </a:r>
            <a:r>
              <a:rPr lang="es-ES" sz="2000" dirty="0" smtClean="0">
                <a:solidFill>
                  <a:schemeClr val="tx1">
                    <a:lumMod val="65000"/>
                    <a:lumOff val="35000"/>
                  </a:schemeClr>
                </a:solidFill>
              </a:rPr>
              <a:t>”).</a:t>
            </a:r>
          </a:p>
          <a:p>
            <a:pPr marL="400050" indent="-400050" algn="just" eaLnBrk="1" fontAlgn="auto" hangingPunct="1">
              <a:spcAft>
                <a:spcPts val="0"/>
              </a:spcAft>
              <a:buFont typeface="Arial" charset="0"/>
              <a:buAutoNum type="arabicPeriod"/>
              <a:defRPr/>
            </a:pPr>
            <a:r>
              <a:rPr lang="es-ES_tradnl" sz="2000" dirty="0" smtClean="0">
                <a:solidFill>
                  <a:schemeClr val="tx1">
                    <a:lumMod val="65000"/>
                    <a:lumOff val="35000"/>
                  </a:schemeClr>
                </a:solidFill>
              </a:rPr>
              <a:t>Rigidez de ciertas autorizaciones y permisos.</a:t>
            </a:r>
            <a:endParaRPr lang="es-ES" sz="2000" dirty="0" smtClean="0">
              <a:solidFill>
                <a:schemeClr val="tx1">
                  <a:lumMod val="65000"/>
                  <a:lumOff val="35000"/>
                </a:schemeClr>
              </a:solidFill>
            </a:endParaRPr>
          </a:p>
          <a:p>
            <a:pPr marL="400050" indent="-400050" algn="just" eaLnBrk="1" fontAlgn="auto" hangingPunct="1">
              <a:spcAft>
                <a:spcPts val="0"/>
              </a:spcAft>
              <a:buFont typeface="Arial" charset="0"/>
              <a:buAutoNum type="arabicPeriod"/>
              <a:defRPr/>
            </a:pPr>
            <a:r>
              <a:rPr lang="es-ES" sz="2000" dirty="0" smtClean="0">
                <a:solidFill>
                  <a:schemeClr val="tx1">
                    <a:lumMod val="65000"/>
                    <a:lumOff val="35000"/>
                  </a:schemeClr>
                </a:solidFill>
              </a:rPr>
              <a:t>Excesivo control de la Administración Pública / temor de los funcionarios.</a:t>
            </a:r>
          </a:p>
          <a:p>
            <a:pPr marL="400050" indent="-400050" algn="just" eaLnBrk="1" fontAlgn="auto" hangingPunct="1">
              <a:spcAft>
                <a:spcPts val="0"/>
              </a:spcAft>
              <a:buFont typeface="Arial" charset="0"/>
              <a:buAutoNum type="arabicPeriod"/>
              <a:defRPr/>
            </a:pPr>
            <a:r>
              <a:rPr lang="es-ES" sz="2000" dirty="0" smtClean="0">
                <a:solidFill>
                  <a:schemeClr val="tx1">
                    <a:lumMod val="65000"/>
                    <a:lumOff val="35000"/>
                  </a:schemeClr>
                </a:solidFill>
              </a:rPr>
              <a:t>Diversos entes sancionadores.</a:t>
            </a:r>
          </a:p>
          <a:p>
            <a:pPr marL="400050" indent="-400050" algn="just" eaLnBrk="1" fontAlgn="auto" hangingPunct="1">
              <a:spcAft>
                <a:spcPts val="0"/>
              </a:spcAft>
              <a:buFont typeface="Arial" charset="0"/>
              <a:buAutoNum type="arabicPeriod"/>
              <a:defRPr/>
            </a:pPr>
            <a:r>
              <a:rPr lang="es-ES" sz="2000" dirty="0" smtClean="0">
                <a:solidFill>
                  <a:schemeClr val="tx1">
                    <a:lumMod val="65000"/>
                    <a:lumOff val="35000"/>
                  </a:schemeClr>
                </a:solidFill>
              </a:rPr>
              <a:t>Presión social.</a:t>
            </a:r>
          </a:p>
          <a:p>
            <a:pPr marL="400050" indent="-400050" algn="just" eaLnBrk="1" fontAlgn="auto" hangingPunct="1">
              <a:spcAft>
                <a:spcPts val="0"/>
              </a:spcAft>
              <a:buFont typeface="Arial" charset="0"/>
              <a:buAutoNum type="arabicPeriod"/>
              <a:defRPr/>
            </a:pPr>
            <a:r>
              <a:rPr lang="es-ES" sz="2000" dirty="0" smtClean="0">
                <a:solidFill>
                  <a:schemeClr val="tx1">
                    <a:lumMod val="65000"/>
                    <a:lumOff val="35000"/>
                  </a:schemeClr>
                </a:solidFill>
              </a:rPr>
              <a:t>La regulación no es accesible.</a:t>
            </a:r>
          </a:p>
          <a:p>
            <a:pPr marL="400050" indent="-400050" algn="just" eaLnBrk="1" fontAlgn="auto" hangingPunct="1">
              <a:spcAft>
                <a:spcPts val="0"/>
              </a:spcAft>
              <a:buFont typeface="Arial" charset="0"/>
              <a:buAutoNum type="arabicPeriod"/>
              <a:defRPr/>
            </a:pPr>
            <a:r>
              <a:rPr lang="es-ES" sz="2000" dirty="0" smtClean="0">
                <a:solidFill>
                  <a:schemeClr val="tx1">
                    <a:lumMod val="65000"/>
                    <a:lumOff val="35000"/>
                  </a:schemeClr>
                </a:solidFill>
              </a:rPr>
              <a:t>Certificaciones Ambientales toman tiempo excesivo, </a:t>
            </a:r>
          </a:p>
          <a:p>
            <a:pPr marL="400050" indent="-400050" algn="just" eaLnBrk="1" fontAlgn="auto" hangingPunct="1">
              <a:spcAft>
                <a:spcPts val="0"/>
              </a:spcAft>
              <a:buNone/>
              <a:defRPr/>
            </a:pPr>
            <a:r>
              <a:rPr lang="es-ES" sz="2000" dirty="0" smtClean="0">
                <a:solidFill>
                  <a:schemeClr val="tx1">
                    <a:lumMod val="65000"/>
                    <a:lumOff val="35000"/>
                  </a:schemeClr>
                </a:solidFill>
              </a:rPr>
              <a:t>	incluso su modificación.</a:t>
            </a:r>
          </a:p>
          <a:p>
            <a:pPr marL="400050" indent="-400050" algn="just" eaLnBrk="1" fontAlgn="auto" hangingPunct="1">
              <a:spcAft>
                <a:spcPts val="0"/>
              </a:spcAft>
              <a:buFont typeface="Arial" charset="0"/>
              <a:buAutoNum type="arabicPeriod"/>
              <a:defRPr/>
            </a:pPr>
            <a:endParaRPr lang="es-ES" sz="1800" dirty="0" smtClean="0">
              <a:solidFill>
                <a:schemeClr val="tx1">
                  <a:lumMod val="65000"/>
                  <a:lumOff val="35000"/>
                </a:schemeClr>
              </a:solidFill>
            </a:endParaRPr>
          </a:p>
          <a:p>
            <a:pPr marL="400050" indent="-400050" algn="just" eaLnBrk="1" fontAlgn="auto" hangingPunct="1">
              <a:spcAft>
                <a:spcPts val="0"/>
              </a:spcAft>
              <a:buFont typeface="Arial" charset="0"/>
              <a:buAutoNum type="arabicPeriod"/>
              <a:defRPr/>
            </a:pPr>
            <a:endParaRPr lang="es-ES" sz="1800" dirty="0" smtClean="0">
              <a:solidFill>
                <a:schemeClr val="tx1">
                  <a:lumMod val="65000"/>
                  <a:lumOff val="35000"/>
                </a:schemeClr>
              </a:solidFill>
            </a:endParaRPr>
          </a:p>
          <a:p>
            <a:pPr marL="400050" indent="-400050" algn="just" eaLnBrk="1" fontAlgn="auto" hangingPunct="1">
              <a:spcAft>
                <a:spcPts val="0"/>
              </a:spcAft>
              <a:buFont typeface="Arial" charset="0"/>
              <a:buAutoNum type="arabicPeriod"/>
              <a:defRPr/>
            </a:pPr>
            <a:endParaRPr lang="es-ES" sz="1800" dirty="0" smtClean="0">
              <a:solidFill>
                <a:schemeClr val="tx1">
                  <a:lumMod val="65000"/>
                  <a:lumOff val="35000"/>
                </a:schemeClr>
              </a:solidFill>
            </a:endParaRPr>
          </a:p>
          <a:p>
            <a:pPr marL="400050" indent="-400050" algn="just" eaLnBrk="1" fontAlgn="auto" hangingPunct="1">
              <a:spcAft>
                <a:spcPts val="0"/>
              </a:spcAft>
              <a:buFont typeface="Arial" charset="0"/>
              <a:buAutoNum type="arabicPeriod"/>
              <a:defRPr/>
            </a:pPr>
            <a:endParaRPr lang="es-ES" sz="1800" dirty="0" smtClean="0">
              <a:solidFill>
                <a:schemeClr val="tx1">
                  <a:lumMod val="65000"/>
                  <a:lumOff val="35000"/>
                </a:schemeClr>
              </a:solidFill>
            </a:endParaRPr>
          </a:p>
          <a:p>
            <a:pPr marL="400050" indent="-400050" algn="just" eaLnBrk="1" fontAlgn="auto" hangingPunct="1">
              <a:spcAft>
                <a:spcPts val="0"/>
              </a:spcAft>
              <a:buFont typeface="Arial" charset="0"/>
              <a:buAutoNum type="arabicPeriod"/>
              <a:defRPr/>
            </a:pPr>
            <a:endParaRPr lang="es-ES" sz="1800" dirty="0" smtClean="0">
              <a:solidFill>
                <a:schemeClr val="tx1">
                  <a:lumMod val="65000"/>
                  <a:lumOff val="35000"/>
                </a:schemeClr>
              </a:solidFill>
            </a:endParaRPr>
          </a:p>
          <a:p>
            <a:pPr marL="400050" indent="-400050" algn="just" eaLnBrk="1" fontAlgn="auto" hangingPunct="1">
              <a:spcAft>
                <a:spcPts val="0"/>
              </a:spcAft>
              <a:buFont typeface="Arial" charset="0"/>
              <a:buAutoNum type="arabicPeriod"/>
              <a:defRPr/>
            </a:pPr>
            <a:endParaRPr lang="es-ES" sz="18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endParaRPr lang="en-US" smtClean="0"/>
          </a:p>
        </p:txBody>
      </p:sp>
      <p:sp>
        <p:nvSpPr>
          <p:cNvPr id="4099" name="2 Marcador de contenido"/>
          <p:cNvSpPr>
            <a:spLocks noGrp="1"/>
          </p:cNvSpPr>
          <p:nvPr>
            <p:ph idx="1"/>
          </p:nvPr>
        </p:nvSpPr>
        <p:spPr/>
        <p:txBody>
          <a:bodyPr/>
          <a:lstStyle/>
          <a:p>
            <a:endParaRPr lang="en-US" smtClean="0"/>
          </a:p>
        </p:txBody>
      </p:sp>
      <p:pic>
        <p:nvPicPr>
          <p:cNvPr id="4100" name="3 Imagen"/>
          <p:cNvPicPr>
            <a:picLocks noChangeAspect="1" noChangeArrowheads="1"/>
          </p:cNvPicPr>
          <p:nvPr/>
        </p:nvPicPr>
        <p:blipFill>
          <a:blip r:embed="rId2" cstate="print"/>
          <a:srcRect l="4056" t="8438" r="3351" b="40312"/>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229600" cy="1060472"/>
          </a:xfrm>
        </p:spPr>
        <p:txBody>
          <a:bodyPr rtlCol="0">
            <a:normAutofit/>
          </a:bodyPr>
          <a:lstStyle/>
          <a:p>
            <a:pPr eaLnBrk="1" fontAlgn="auto" hangingPunct="1">
              <a:spcAft>
                <a:spcPts val="0"/>
              </a:spcAft>
              <a:defRPr/>
            </a:pPr>
            <a:r>
              <a:rPr lang="es-ES" sz="4000" u="sng" dirty="0" smtClean="0">
                <a:solidFill>
                  <a:schemeClr val="tx1">
                    <a:lumMod val="65000"/>
                    <a:lumOff val="35000"/>
                  </a:schemeClr>
                </a:solidFill>
              </a:rPr>
              <a:t>EXPLORACIÓN</a:t>
            </a:r>
          </a:p>
        </p:txBody>
      </p:sp>
      <p:sp>
        <p:nvSpPr>
          <p:cNvPr id="3" name="2 Marcador de contenido"/>
          <p:cNvSpPr>
            <a:spLocks noGrp="1"/>
          </p:cNvSpPr>
          <p:nvPr>
            <p:ph idx="1"/>
          </p:nvPr>
        </p:nvSpPr>
        <p:spPr>
          <a:xfrm>
            <a:off x="928662" y="1500174"/>
            <a:ext cx="7472386" cy="4483113"/>
          </a:xfrm>
        </p:spPr>
        <p:txBody>
          <a:bodyPr rtlCol="0">
            <a:normAutofit/>
          </a:bodyPr>
          <a:lstStyle/>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Concesión minera.</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Terrenos  superficiales.</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Certificación Ambiental: </a:t>
            </a:r>
          </a:p>
          <a:p>
            <a:pPr marL="800100" lvl="1" indent="-400050" algn="just" eaLnBrk="1" fontAlgn="auto" hangingPunct="1">
              <a:spcAft>
                <a:spcPts val="0"/>
              </a:spcAft>
              <a:buNone/>
              <a:tabLst>
                <a:tab pos="269875" algn="l"/>
              </a:tabLst>
              <a:defRPr/>
            </a:pPr>
            <a:r>
              <a:rPr lang="es-PE" sz="2000" dirty="0" smtClean="0">
                <a:solidFill>
                  <a:schemeClr val="tx1">
                    <a:lumMod val="65000"/>
                    <a:lumOff val="35000"/>
                  </a:schemeClr>
                </a:solidFill>
              </a:rPr>
              <a:t>(i) Estudio de Impacto Ambiental </a:t>
            </a:r>
            <a:r>
              <a:rPr lang="es-PE" sz="2000" dirty="0" err="1" smtClean="0">
                <a:solidFill>
                  <a:schemeClr val="tx1">
                    <a:lumMod val="65000"/>
                    <a:lumOff val="35000"/>
                  </a:schemeClr>
                </a:solidFill>
              </a:rPr>
              <a:t>Semi</a:t>
            </a:r>
            <a:r>
              <a:rPr lang="es-PE" sz="2000" dirty="0" smtClean="0">
                <a:solidFill>
                  <a:schemeClr val="tx1">
                    <a:lumMod val="65000"/>
                    <a:lumOff val="35000"/>
                  </a:schemeClr>
                </a:solidFill>
              </a:rPr>
              <a:t>- Detallado, y/o </a:t>
            </a:r>
          </a:p>
          <a:p>
            <a:pPr marL="800100" lvl="1" indent="-400050" algn="just" eaLnBrk="1" fontAlgn="auto" hangingPunct="1">
              <a:spcAft>
                <a:spcPts val="0"/>
              </a:spcAft>
              <a:buNone/>
              <a:tabLst>
                <a:tab pos="269875" algn="l"/>
              </a:tabLst>
              <a:defRPr/>
            </a:pPr>
            <a:r>
              <a:rPr lang="es-PE" sz="2000" dirty="0" smtClean="0">
                <a:solidFill>
                  <a:schemeClr val="tx1">
                    <a:lumMod val="65000"/>
                    <a:lumOff val="35000"/>
                  </a:schemeClr>
                </a:solidFill>
              </a:rPr>
              <a:t>(</a:t>
            </a:r>
            <a:r>
              <a:rPr lang="es-PE" sz="2000" dirty="0" err="1" smtClean="0">
                <a:solidFill>
                  <a:schemeClr val="tx1">
                    <a:lumMod val="65000"/>
                    <a:lumOff val="35000"/>
                  </a:schemeClr>
                </a:solidFill>
              </a:rPr>
              <a:t>ii</a:t>
            </a:r>
            <a:r>
              <a:rPr lang="es-PE" sz="2000" dirty="0" smtClean="0">
                <a:solidFill>
                  <a:schemeClr val="tx1">
                    <a:lumMod val="65000"/>
                    <a:lumOff val="35000"/>
                  </a:schemeClr>
                </a:solidFill>
              </a:rPr>
              <a:t>) Declaración de Impacto Ambiental.</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Autorización de uso de agua.</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Restos arqueológicos.</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Combustible.</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Varios: Certificado de habilitación sanitaria, telecomunicaciones, electricidad.</a:t>
            </a:r>
          </a:p>
          <a:p>
            <a:pPr marL="457200" indent="-457200" algn="just" eaLnBrk="1" fontAlgn="auto" hangingPunct="1">
              <a:spcAft>
                <a:spcPts val="0"/>
              </a:spcAft>
              <a:buFont typeface="Arial" charset="0"/>
              <a:buAutoNum type="arabicPeriod"/>
              <a:tabLst>
                <a:tab pos="269875" algn="l"/>
              </a:tabLst>
              <a:defRPr/>
            </a:pPr>
            <a:endParaRPr lang="es-PE" sz="2000" dirty="0" smtClean="0">
              <a:solidFill>
                <a:schemeClr val="bg2">
                  <a:lumMod val="25000"/>
                </a:schemeClr>
              </a:solidFill>
            </a:endParaRPr>
          </a:p>
          <a:p>
            <a:pPr marL="457200" indent="-457200" algn="just" eaLnBrk="1" fontAlgn="auto" hangingPunct="1">
              <a:spcAft>
                <a:spcPts val="0"/>
              </a:spcAft>
              <a:buFont typeface="Arial" charset="0"/>
              <a:buAutoNum type="arabicPeriod"/>
              <a:tabLst>
                <a:tab pos="269875" algn="l"/>
              </a:tabLst>
              <a:defRPr/>
            </a:pPr>
            <a:endParaRPr lang="es-PE" sz="2000" dirty="0" smtClean="0">
              <a:solidFill>
                <a:schemeClr val="bg2">
                  <a:lumMod val="25000"/>
                </a:schemeClr>
              </a:solidFill>
            </a:endParaRPr>
          </a:p>
          <a:p>
            <a:pPr marL="514350" indent="-514350" algn="just" eaLnBrk="1" fontAlgn="auto" hangingPunct="1">
              <a:spcAft>
                <a:spcPts val="0"/>
              </a:spcAft>
              <a:buFont typeface="Arial" charset="0"/>
              <a:buAutoNum type="arabicPeriod"/>
              <a:defRPr/>
            </a:pPr>
            <a:endParaRPr lang="es-PE" sz="2000" dirty="0" smtClean="0">
              <a:solidFill>
                <a:schemeClr val="bg2">
                  <a:lumMod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endParaRPr lang="en-US" smtClean="0"/>
          </a:p>
        </p:txBody>
      </p:sp>
      <p:sp>
        <p:nvSpPr>
          <p:cNvPr id="6147" name="2 Marcador de contenido"/>
          <p:cNvSpPr>
            <a:spLocks noGrp="1"/>
          </p:cNvSpPr>
          <p:nvPr>
            <p:ph idx="1"/>
          </p:nvPr>
        </p:nvSpPr>
        <p:spPr/>
        <p:txBody>
          <a:bodyPr/>
          <a:lstStyle/>
          <a:p>
            <a:endParaRPr lang="en-US" smtClean="0"/>
          </a:p>
        </p:txBody>
      </p:sp>
      <p:pic>
        <p:nvPicPr>
          <p:cNvPr id="6148" name="3 Imagen"/>
          <p:cNvPicPr>
            <a:picLocks noChangeAspect="1" noChangeArrowheads="1"/>
          </p:cNvPicPr>
          <p:nvPr/>
        </p:nvPicPr>
        <p:blipFill>
          <a:blip r:embed="rId2" cstate="print"/>
          <a:srcRect l="4408" t="9412" r="2116" b="3529"/>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sz="4000" u="sng" dirty="0" smtClean="0">
                <a:solidFill>
                  <a:schemeClr val="tx1">
                    <a:lumMod val="65000"/>
                    <a:lumOff val="35000"/>
                  </a:schemeClr>
                </a:solidFill>
              </a:rPr>
              <a:t>DESARROLLO</a:t>
            </a:r>
            <a:endParaRPr lang="en-US" sz="4000" u="sng" dirty="0" smtClean="0">
              <a:solidFill>
                <a:schemeClr val="tx1">
                  <a:lumMod val="65000"/>
                  <a:lumOff val="35000"/>
                </a:schemeClr>
              </a:solidFill>
            </a:endParaRPr>
          </a:p>
        </p:txBody>
      </p:sp>
      <p:sp>
        <p:nvSpPr>
          <p:cNvPr id="3" name="2 Marcador de contenido"/>
          <p:cNvSpPr>
            <a:spLocks noGrp="1"/>
          </p:cNvSpPr>
          <p:nvPr>
            <p:ph idx="1"/>
          </p:nvPr>
        </p:nvSpPr>
        <p:spPr>
          <a:xfrm>
            <a:off x="1071538" y="1600201"/>
            <a:ext cx="7429552" cy="3543311"/>
          </a:xfrm>
        </p:spPr>
        <p:txBody>
          <a:bodyPr/>
          <a:lstStyle/>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Certificación Ambiental: Estudio de Impacto Ambiental.</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Autorización de uso de agua/Licencia de uso de agua.</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Restos arqueológicos.</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Explosivos.</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Combustibles.</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Insumos Químicos.</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Material Radioactivo.</a:t>
            </a:r>
          </a:p>
          <a:p>
            <a:pPr marL="400050" indent="-400050" algn="just" eaLnBrk="1" fontAlgn="auto" hangingPunct="1">
              <a:spcAft>
                <a:spcPts val="0"/>
              </a:spcAft>
              <a:buFont typeface="Arial" charset="0"/>
              <a:buAutoNum type="arabicPeriod"/>
              <a:tabLst>
                <a:tab pos="269875" algn="l"/>
              </a:tabLst>
              <a:defRPr/>
            </a:pPr>
            <a:r>
              <a:rPr lang="es-PE" sz="2000" dirty="0" smtClean="0">
                <a:solidFill>
                  <a:schemeClr val="tx1">
                    <a:lumMod val="65000"/>
                    <a:lumOff val="35000"/>
                  </a:schemeClr>
                </a:solidFill>
              </a:rPr>
              <a:t>Varios: Establecimientos de Salud (Posta Médica), Certificado de Habilitación Sanitaria, telecomunicaciones.</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endParaRPr lang="en-US" smtClean="0"/>
          </a:p>
        </p:txBody>
      </p:sp>
      <p:pic>
        <p:nvPicPr>
          <p:cNvPr id="8195" name="3 Marcador de contenido"/>
          <p:cNvPicPr>
            <a:picLocks noGrp="1"/>
          </p:cNvPicPr>
          <p:nvPr>
            <p:ph idx="1"/>
          </p:nvPr>
        </p:nvPicPr>
        <p:blipFill>
          <a:blip r:embed="rId2" cstate="print"/>
          <a:srcRect l="3880" t="9882" r="2116" b="3529"/>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endParaRPr lang="en-US" smtClean="0"/>
          </a:p>
        </p:txBody>
      </p:sp>
      <p:sp>
        <p:nvSpPr>
          <p:cNvPr id="9219" name="2 Marcador de contenido"/>
          <p:cNvSpPr>
            <a:spLocks noGrp="1"/>
          </p:cNvSpPr>
          <p:nvPr>
            <p:ph idx="1"/>
          </p:nvPr>
        </p:nvSpPr>
        <p:spPr/>
        <p:txBody>
          <a:bodyPr/>
          <a:lstStyle/>
          <a:p>
            <a:endParaRPr lang="en-US" smtClean="0"/>
          </a:p>
        </p:txBody>
      </p:sp>
      <p:pic>
        <p:nvPicPr>
          <p:cNvPr id="9220" name="4 Imagen"/>
          <p:cNvPicPr>
            <a:picLocks noChangeAspect="1" noChangeArrowheads="1"/>
          </p:cNvPicPr>
          <p:nvPr/>
        </p:nvPicPr>
        <p:blipFill>
          <a:blip r:embed="rId2" cstate="print"/>
          <a:srcRect l="3880" t="9882" r="1939" b="3764"/>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5743</TotalTime>
  <Words>434</Words>
  <Application>Microsoft Office PowerPoint</Application>
  <PresentationFormat>Presentación en pantalla (4:3)</PresentationFormat>
  <Paragraphs>99</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Diseño predeterminado</vt:lpstr>
      <vt:lpstr>Presentación de PowerPoint</vt:lpstr>
      <vt:lpstr>Presentación de PowerPoint</vt:lpstr>
      <vt:lpstr>PROBLEMÁTICA</vt:lpstr>
      <vt:lpstr>Presentación de PowerPoint</vt:lpstr>
      <vt:lpstr>EXPLORACIÓN</vt:lpstr>
      <vt:lpstr>Presentación de PowerPoint</vt:lpstr>
      <vt:lpstr>DESARROLLO</vt:lpstr>
      <vt:lpstr>Presentación de PowerPoint</vt:lpstr>
      <vt:lpstr>Presentación de PowerPoint</vt:lpstr>
      <vt:lpstr>EXPLOTACIÓN Y BENEFICIO</vt:lpstr>
      <vt:lpstr>Presentación de PowerPoint</vt:lpstr>
      <vt:lpstr>Presentación de PowerPoint</vt:lpstr>
      <vt:lpstr>Sugerencias</vt:lpstr>
      <vt:lpstr>Posibles Soluciones</vt:lpstr>
      <vt:lpstr>Posibles Soluciones</vt:lpstr>
      <vt:lpstr>Presentación de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comexperu</cp:lastModifiedBy>
  <cp:revision>2848</cp:revision>
  <dcterms:created xsi:type="dcterms:W3CDTF">2010-03-26T00:49:38Z</dcterms:created>
  <dcterms:modified xsi:type="dcterms:W3CDTF">2014-06-11T17:15:52Z</dcterms:modified>
</cp:coreProperties>
</file>